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7"/>
  </p:notesMasterIdLst>
  <p:sldIdLst>
    <p:sldId id="360" r:id="rId3"/>
    <p:sldId id="354" r:id="rId4"/>
    <p:sldId id="355" r:id="rId5"/>
    <p:sldId id="371" r:id="rId6"/>
    <p:sldId id="376" r:id="rId7"/>
    <p:sldId id="256" r:id="rId8"/>
    <p:sldId id="265" r:id="rId9"/>
    <p:sldId id="266" r:id="rId10"/>
    <p:sldId id="362" r:id="rId11"/>
    <p:sldId id="359" r:id="rId12"/>
    <p:sldId id="361" r:id="rId13"/>
    <p:sldId id="268" r:id="rId14"/>
    <p:sldId id="269" r:id="rId15"/>
    <p:sldId id="337" r:id="rId16"/>
    <p:sldId id="270" r:id="rId17"/>
    <p:sldId id="291" r:id="rId18"/>
    <p:sldId id="292" r:id="rId19"/>
    <p:sldId id="364" r:id="rId20"/>
    <p:sldId id="274" r:id="rId21"/>
    <p:sldId id="275" r:id="rId22"/>
    <p:sldId id="277" r:id="rId23"/>
    <p:sldId id="278" r:id="rId24"/>
    <p:sldId id="365" r:id="rId25"/>
    <p:sldId id="294" r:id="rId26"/>
    <p:sldId id="315" r:id="rId27"/>
    <p:sldId id="316" r:id="rId28"/>
    <p:sldId id="280" r:id="rId29"/>
    <p:sldId id="340" r:id="rId30"/>
    <p:sldId id="281" r:id="rId31"/>
    <p:sldId id="295" r:id="rId32"/>
    <p:sldId id="296" r:id="rId33"/>
    <p:sldId id="297" r:id="rId34"/>
    <p:sldId id="285" r:id="rId35"/>
    <p:sldId id="366" r:id="rId36"/>
    <p:sldId id="298" r:id="rId37"/>
    <p:sldId id="288" r:id="rId38"/>
    <p:sldId id="373" r:id="rId39"/>
    <p:sldId id="289" r:id="rId40"/>
    <p:sldId id="290" r:id="rId41"/>
    <p:sldId id="372" r:id="rId42"/>
    <p:sldId id="367" r:id="rId43"/>
    <p:sldId id="300" r:id="rId44"/>
    <p:sldId id="301" r:id="rId45"/>
    <p:sldId id="303" r:id="rId46"/>
    <p:sldId id="304" r:id="rId47"/>
    <p:sldId id="306" r:id="rId48"/>
    <p:sldId id="305" r:id="rId49"/>
    <p:sldId id="368" r:id="rId50"/>
    <p:sldId id="308" r:id="rId51"/>
    <p:sldId id="309" r:id="rId52"/>
    <p:sldId id="302" r:id="rId53"/>
    <p:sldId id="310" r:id="rId54"/>
    <p:sldId id="311" r:id="rId55"/>
    <p:sldId id="312" r:id="rId56"/>
    <p:sldId id="313" r:id="rId57"/>
    <p:sldId id="314" r:id="rId58"/>
    <p:sldId id="369" r:id="rId59"/>
    <p:sldId id="318" r:id="rId60"/>
    <p:sldId id="321" r:id="rId61"/>
    <p:sldId id="363" r:id="rId62"/>
    <p:sldId id="332" r:id="rId63"/>
    <p:sldId id="333" r:id="rId64"/>
    <p:sldId id="323" r:id="rId65"/>
    <p:sldId id="319" r:id="rId66"/>
    <p:sldId id="336" r:id="rId67"/>
    <p:sldId id="324" r:id="rId68"/>
    <p:sldId id="331" r:id="rId69"/>
    <p:sldId id="370" r:id="rId70"/>
    <p:sldId id="327" r:id="rId71"/>
    <p:sldId id="328" r:id="rId72"/>
    <p:sldId id="276" r:id="rId73"/>
    <p:sldId id="330" r:id="rId74"/>
    <p:sldId id="374" r:id="rId75"/>
    <p:sldId id="375" r:id="rId7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256"/>
            <p14:sldId id="265"/>
            <p14:sldId id="266"/>
            <p14:sldId id="362"/>
            <p14:sldId id="359"/>
            <p14:sldId id="361"/>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3765" autoAdjust="0"/>
  </p:normalViewPr>
  <p:slideViewPr>
    <p:cSldViewPr snapToGrid="0">
      <p:cViewPr varScale="1">
        <p:scale>
          <a:sx n="94" d="100"/>
          <a:sy n="94" d="100"/>
        </p:scale>
        <p:origin x="1507" y="8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a:t>
            </a:r>
            <a:r>
              <a:rPr lang="en-US" sz="1100" dirty="0">
                <a:solidFill>
                  <a:schemeClr val="dk1"/>
                </a:solidFill>
                <a:latin typeface="Calibri"/>
                <a:ea typeface="Calibri"/>
                <a:cs typeface="Calibri"/>
                <a:sym typeface="Calibri"/>
              </a:rPr>
              <a:t>columns </a:t>
            </a:r>
            <a:r>
              <a:rPr lang="en-US" sz="1100" dirty="0">
                <a:solidFill>
                  <a:schemeClr val="dk1"/>
                </a:solidFill>
                <a:latin typeface="Calibri"/>
                <a:ea typeface="Calibri"/>
                <a:cs typeface="Calibri"/>
                <a:sym typeface="Calibri"/>
              </a:rPr>
              <a:t>of your choosing from </a:t>
            </a:r>
            <a:r>
              <a:rPr lang="en-US" sz="1100" dirty="0">
                <a:solidFill>
                  <a:schemeClr val="dk1"/>
                </a:solidFill>
                <a:latin typeface="Calibri"/>
                <a:ea typeface="Calibri"/>
                <a:cs typeface="Calibri"/>
                <a:sym typeface="Calibri"/>
              </a:rPr>
              <a:t>a data </a:t>
            </a:r>
            <a:r>
              <a:rPr lang="en-US" sz="1100" dirty="0">
                <a:solidFill>
                  <a:schemeClr val="dk1"/>
                </a:solidFill>
                <a:latin typeface="Calibri"/>
                <a:ea typeface="Calibri"/>
                <a:cs typeface="Calibri"/>
                <a:sym typeface="Calibri"/>
              </a:rPr>
              <a:t>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a:t>
            </a:r>
            <a:r>
              <a:rPr lang="en-US" sz="600" dirty="0">
                <a:solidFill>
                  <a:schemeClr val="dk1"/>
                </a:solidFill>
                <a:latin typeface="Calibri"/>
                <a:ea typeface="Calibri"/>
                <a:cs typeface="Calibri"/>
                <a:sym typeface="Calibri"/>
              </a:rPr>
              <a:t>takes </a:t>
            </a:r>
            <a:r>
              <a:rPr lang="en-US" sz="600" dirty="0">
                <a:solidFill>
                  <a:schemeClr val="dk1"/>
                </a:solidFill>
                <a:latin typeface="Calibri"/>
                <a:ea typeface="Calibri"/>
                <a:cs typeface="Calibri"/>
                <a:sym typeface="Calibri"/>
              </a:rPr>
              <a:t>the starting </a:t>
            </a:r>
            <a:r>
              <a:rPr lang="en-US" sz="600" dirty="0">
                <a:solidFill>
                  <a:schemeClr val="dk1"/>
                </a:solidFill>
                <a:latin typeface="Calibri"/>
                <a:ea typeface="Calibri"/>
                <a:cs typeface="Calibri"/>
                <a:sym typeface="Calibri"/>
              </a:rPr>
              <a:t>data frame as its first </a:t>
            </a:r>
            <a:r>
              <a:rPr lang="en-US" sz="600" dirty="0">
                <a:solidFill>
                  <a:schemeClr val="dk1"/>
                </a:solidFill>
                <a:latin typeface="Calibri"/>
                <a:ea typeface="Calibri"/>
                <a:cs typeface="Calibri"/>
                <a:sym typeface="Calibri"/>
              </a:rPr>
              <a:t>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a:t>
            </a:r>
            <a:r>
              <a:rPr lang="en-US" sz="600" dirty="0">
                <a:solidFill>
                  <a:schemeClr val="dk1"/>
                </a:solidFill>
                <a:latin typeface="Calibri"/>
                <a:ea typeface="Calibri"/>
                <a:cs typeface="Calibri"/>
                <a:sym typeface="Calibri"/>
              </a:rPr>
              <a:t>.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a:t>
            </a:r>
            <a:r>
              <a:rPr lang="en-US" sz="600" dirty="0">
                <a:solidFill>
                  <a:schemeClr val="dk1"/>
                </a:solidFill>
                <a:latin typeface="Calibri"/>
                <a:ea typeface="Calibri"/>
                <a:cs typeface="Calibri"/>
                <a:sym typeface="Calibri"/>
              </a:rPr>
              <a:t>earlier in </a:t>
            </a:r>
            <a:r>
              <a:rPr lang="en-US" sz="600" dirty="0">
                <a:solidFill>
                  <a:schemeClr val="dk1"/>
                </a:solidFill>
                <a:latin typeface="Calibri"/>
                <a:ea typeface="Calibri"/>
                <a:cs typeface="Calibri"/>
                <a:sym typeface="Calibri"/>
              </a:rPr>
              <a:t>the </a:t>
            </a:r>
            <a:r>
              <a:rPr lang="en-US" sz="600" dirty="0">
                <a:solidFill>
                  <a:schemeClr val="dk1"/>
                </a:solidFill>
                <a:latin typeface="Calibri"/>
                <a:ea typeface="Calibri"/>
                <a:cs typeface="Calibri"/>
                <a:sym typeface="Calibri"/>
              </a:rPr>
              <a:t>lesson, for </a:t>
            </a:r>
            <a:r>
              <a:rPr lang="en-US" sz="600" dirty="0">
                <a:solidFill>
                  <a:schemeClr val="dk1"/>
                </a:solidFill>
                <a:latin typeface="Calibri"/>
                <a:ea typeface="Calibri"/>
                <a:cs typeface="Calibri"/>
                <a:sym typeface="Calibri"/>
              </a:rPr>
              <a:t>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a:t>
            </a:r>
            <a:r>
              <a:rPr lang="en-US" sz="600" dirty="0">
                <a:solidFill>
                  <a:schemeClr val="dk1"/>
                </a:solidFill>
                <a:latin typeface="Calibri"/>
                <a:ea typeface="Calibri"/>
                <a:cs typeface="Calibri"/>
                <a:sym typeface="Calibri"/>
              </a:rPr>
              <a:t>description and department</a:t>
            </a:r>
            <a:r>
              <a:rPr lang="en-US" sz="600" dirty="0">
                <a:solidFill>
                  <a:schemeClr val="dk1"/>
                </a:solidFill>
                <a:latin typeface="Calibri"/>
                <a:ea typeface="Calibri"/>
                <a:cs typeface="Calibri"/>
                <a:sym typeface="Calibri"/>
              </a:rPr>
              <a:t>. You could list as many </a:t>
            </a:r>
            <a:r>
              <a:rPr lang="en-US" sz="600" dirty="0">
                <a:solidFill>
                  <a:schemeClr val="dk1"/>
                </a:solidFill>
                <a:latin typeface="Calibri"/>
                <a:ea typeface="Calibri"/>
                <a:cs typeface="Calibri"/>
                <a:sym typeface="Calibri"/>
              </a:rPr>
              <a:t>or </a:t>
            </a:r>
            <a:r>
              <a:rPr lang="en-US" sz="600" dirty="0">
                <a:solidFill>
                  <a:schemeClr val="dk1"/>
                </a:solidFill>
                <a:latin typeface="Calibri"/>
                <a:ea typeface="Calibri"/>
                <a:cs typeface="Calibri"/>
                <a:sym typeface="Calibri"/>
              </a:rPr>
              <a:t>as few column names as you want in the select function, it will bring back everything you </a:t>
            </a:r>
            <a:r>
              <a:rPr lang="en-US" sz="600" dirty="0">
                <a:solidFill>
                  <a:schemeClr val="dk1"/>
                </a:solidFill>
                <a:latin typeface="Calibri"/>
                <a:ea typeface="Calibri"/>
                <a:cs typeface="Calibri"/>
                <a:sym typeface="Calibri"/>
              </a:rPr>
              <a:t>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a:t>
            </a:r>
            <a:r>
              <a:rPr lang="en-US" sz="600" dirty="0">
                <a:solidFill>
                  <a:schemeClr val="dk1"/>
                </a:solidFill>
                <a:latin typeface="Calibri"/>
                <a:ea typeface="Calibri"/>
                <a:cs typeface="Calibri"/>
                <a:sym typeface="Calibri"/>
              </a:rPr>
              <a:t>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a:t>
            </a:r>
            <a:r>
              <a:rPr lang="en-US" sz="600" dirty="0">
                <a:solidFill>
                  <a:schemeClr val="dk1"/>
                </a:solidFill>
                <a:latin typeface="Calibri"/>
                <a:ea typeface="Calibri"/>
                <a:cs typeface="Calibri"/>
                <a:sym typeface="Calibri"/>
              </a:rPr>
              <a:t>This can be very useful as often </a:t>
            </a:r>
            <a:r>
              <a:rPr lang="en-US" sz="600" dirty="0">
                <a:solidFill>
                  <a:schemeClr val="dk1"/>
                </a:solidFill>
                <a:latin typeface="Calibri"/>
                <a:ea typeface="Calibri"/>
                <a:cs typeface="Calibri"/>
                <a:sym typeface="Calibri"/>
              </a:rPr>
              <a:t>times you want to remove missing values</a:t>
            </a:r>
            <a:r>
              <a:rPr lang="en-US" sz="600" dirty="0">
                <a:solidFill>
                  <a:schemeClr val="dk1"/>
                </a:solidFill>
                <a:latin typeface="Calibri"/>
                <a:ea typeface="Calibri"/>
                <a:cs typeface="Calibri"/>
                <a:sym typeface="Calibri"/>
              </a:rPr>
              <a:t>.</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You have a variety of operators with which to join two or more logic</a:t>
            </a:r>
            <a:r>
              <a:rPr lang="en-US" baseline="0" dirty="0" smtClean="0"/>
              <a:t> statements.</a:t>
            </a:r>
            <a:endParaRPr lang="en-US" dirty="0" smtClean="0"/>
          </a:p>
          <a:p>
            <a:pPr marL="0" indent="0">
              <a:buNone/>
            </a:pPr>
            <a:r>
              <a:rPr lang="en-US" dirty="0" smtClean="0"/>
              <a:t>You could formally tell filter to join the two logical tests using the ‘&amp;’ symbol. You can include an ‘or’ condition using the pipe character |, e.g. condition A | condition B.</a:t>
            </a:r>
          </a:p>
          <a:p>
            <a:pPr marL="0" indent="0">
              <a:buNone/>
            </a:pPr>
            <a:r>
              <a:rPr lang="en-US" dirty="0" smtClean="0"/>
              <a:t>Both in </a:t>
            </a:r>
            <a:r>
              <a:rPr lang="en-US" dirty="0" err="1" smtClean="0"/>
              <a:t>dplyr</a:t>
            </a:r>
            <a:r>
              <a:rPr lang="en-US" dirty="0" smtClean="0"/>
              <a:t> and throughout R the exclamation point !</a:t>
            </a:r>
            <a:r>
              <a:rPr lang="en-US" baseline="0" dirty="0" smtClean="0"/>
              <a:t> is used as a negation. Finally, </a:t>
            </a:r>
            <a:r>
              <a:rPr lang="en-US" baseline="0" dirty="0" err="1" smtClean="0"/>
              <a:t>dplyr</a:t>
            </a:r>
            <a:r>
              <a:rPr lang="en-US" baseline="0" dirty="0" smtClean="0"/>
              <a:t>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a:t>
            </a:r>
            <a:r>
              <a:rPr lang="en-US" baseline="0" dirty="0" err="1" smtClean="0"/>
              <a:t>dplyr</a:t>
            </a:r>
            <a:r>
              <a:rPr lang="en-US" baseline="0" dirty="0" smtClean="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indent="0">
              <a:buNone/>
            </a:pPr>
            <a:r>
              <a:rPr lang="en-US" dirty="0" smtClean="0"/>
              <a:t>It’s</a:t>
            </a:r>
            <a:r>
              <a:rPr lang="en-US" baseline="0" dirty="0" smtClean="0"/>
              <a:t> easy to see that this analysis requires a lot of typing, and has a lot of redundancy in that we sequentially update the new data frame 125VITD as </a:t>
            </a:r>
            <a:r>
              <a:rPr lang="en-US" baseline="0" dirty="0" smtClean="0"/>
              <a:t>well </a:t>
            </a:r>
            <a:r>
              <a:rPr lang="en-US" baseline="0" dirty="0" smtClean="0"/>
              <a:t>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a:t>
            </a:r>
            <a:r>
              <a:rPr lang="en-US" dirty="0" err="1" smtClean="0"/>
              <a:t>dplyr</a:t>
            </a:r>
            <a:r>
              <a:rPr lang="en-US" dirty="0" smtClean="0"/>
              <a:t>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095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a:t>
            </a:r>
            <a:r>
              <a:rPr lang="en-US" dirty="0" err="1" smtClean="0"/>
              <a:t>dplyr</a:t>
            </a:r>
            <a:r>
              <a:rPr lang="en-US" dirty="0" smtClean="0"/>
              <a:t> functions as the data analysis framework is that these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5"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5/3/2019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xmlns=""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 xmlns:a16="http://schemas.microsoft.com/office/drawing/2014/main" val="20000"/>
                    </a:ext>
                  </a:extLst>
                </a:gridCol>
                <a:gridCol w="306698">
                  <a:extLst>
                    <a:ext uri="{9D8B030D-6E8A-4147-A177-3AD203B41FA5}">
                      <a16:colId xmlns=""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a:t>
            </a:r>
            <a:r>
              <a:rPr lang="en-US" sz="5196" dirty="0">
                <a:solidFill>
                  <a:srgbClr val="005493"/>
                </a:solidFill>
                <a:latin typeface="Calibri"/>
                <a:ea typeface="Calibri"/>
                <a:cs typeface="Calibri"/>
                <a:sym typeface="Calibri"/>
              </a:rPr>
              <a:t>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dirty="0" smtClean="0">
                <a:solidFill>
                  <a:srgbClr val="005493"/>
                </a:solidFill>
                <a:latin typeface="Calibri"/>
                <a:ea typeface="Calibri"/>
                <a:cs typeface="Calibri"/>
                <a:sym typeface="Calibri"/>
              </a:rPr>
              <a:t>"</a:t>
            </a:r>
            <a:r>
              <a:rPr lang="en-US" sz="4400" b="1" dirty="0" smtClean="0">
                <a:solidFill>
                  <a:srgbClr val="005493"/>
                </a:solidFill>
              </a:rPr>
              <a:t>03-Transform.Rmd" </a:t>
            </a:r>
            <a:r>
              <a:rPr lang="en-US" sz="4400" dirty="0" smtClean="0">
                <a:solidFill>
                  <a:srgbClr val="005493"/>
                </a:solidFill>
                <a:latin typeface="Calibri"/>
                <a:ea typeface="Calibri"/>
                <a:cs typeface="Calibri"/>
                <a:sym typeface="Calibri"/>
              </a:rPr>
              <a:t>Run </a:t>
            </a:r>
            <a:r>
              <a:rPr lang="en-US" sz="4400" dirty="0">
                <a:solidFill>
                  <a:srgbClr val="005493"/>
                </a:solidFill>
                <a:latin typeface="Calibri"/>
                <a:ea typeface="Calibri"/>
                <a:cs typeface="Calibri"/>
                <a:sym typeface="Calibri"/>
              </a:rPr>
              <a:t>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 xmlns:a16="http://schemas.microsoft.com/office/drawing/2014/main" val="20000"/>
                    </a:ext>
                  </a:extLst>
                </a:gridCol>
                <a:gridCol w="684088">
                  <a:extLst>
                    <a:ext uri="{9D8B030D-6E8A-4147-A177-3AD203B41FA5}">
                      <a16:colId xmlns="" xmlns:a16="http://schemas.microsoft.com/office/drawing/2014/main" val="20001"/>
                    </a:ext>
                  </a:extLst>
                </a:gridCol>
                <a:gridCol w="990222">
                  <a:extLst>
                    <a:ext uri="{9D8B030D-6E8A-4147-A177-3AD203B41FA5}">
                      <a16:colId xmlns="" xmlns:a16="http://schemas.microsoft.com/office/drawing/2014/main" val="20002"/>
                    </a:ext>
                  </a:extLst>
                </a:gridCol>
                <a:gridCol w="1218220">
                  <a:extLst>
                    <a:ext uri="{9D8B030D-6E8A-4147-A177-3AD203B41FA5}">
                      <a16:colId xmlns=""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 xmlns:a16="http://schemas.microsoft.com/office/drawing/2014/main" val="20000"/>
                    </a:ext>
                  </a:extLst>
                </a:gridCol>
                <a:gridCol w="768684">
                  <a:extLst>
                    <a:ext uri="{9D8B030D-6E8A-4147-A177-3AD203B41FA5}">
                      <a16:colId xmlns=""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 xmlns:a16="http://schemas.microsoft.com/office/drawing/2014/main" val="20000"/>
                    </a:ext>
                  </a:extLst>
                </a:gridCol>
                <a:gridCol w="1744102">
                  <a:extLst>
                    <a:ext uri="{9D8B030D-6E8A-4147-A177-3AD203B41FA5}">
                      <a16:colId xmlns=""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 xmlns:a16="http://schemas.microsoft.com/office/drawing/2014/main" val="20000"/>
                    </a:ext>
                  </a:extLst>
                </a:gridCol>
                <a:gridCol w="900814">
                  <a:extLst>
                    <a:ext uri="{9D8B030D-6E8A-4147-A177-3AD203B41FA5}">
                      <a16:colId xmlns=""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order_status_c</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Assign </a:t>
            </a:r>
            <a:r>
              <a:rPr lang="en-US" sz="3200" dirty="0">
                <a:solidFill>
                  <a:srgbClr val="005493"/>
                </a:solidFill>
                <a:latin typeface="Calibri"/>
                <a:ea typeface="Calibri"/>
                <a:cs typeface="Calibri"/>
                <a:sym typeface="Calibri"/>
              </a:rPr>
              <a:t>the output to </a:t>
            </a:r>
            <a:r>
              <a:rPr lang="en-US" sz="3200" dirty="0" smtClean="0">
                <a:solidFill>
                  <a:srgbClr val="005493"/>
                </a:solidFill>
                <a:latin typeface="Calibri"/>
                <a:ea typeface="Calibri"/>
                <a:cs typeface="Calibri"/>
                <a:sym typeface="Calibri"/>
              </a:rPr>
              <a:t>a new object "orders_2</a:t>
            </a:r>
            <a:r>
              <a:rPr lang="en-US" sz="3200" dirty="0">
                <a:solidFill>
                  <a:srgbClr val="005493"/>
                </a:solidFill>
                <a:latin typeface="Calibri"/>
                <a:ea typeface="Calibri"/>
                <a:cs typeface="Calibri"/>
                <a:sym typeface="Calibri"/>
              </a:rPr>
              <a:t>"</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a:p>
            <a:pPr marL="6803">
              <a:spcBef>
                <a:spcPts val="2737"/>
              </a:spcBef>
              <a:buClr>
                <a:schemeClr val="accent1"/>
              </a:buClr>
            </a:pPr>
            <a:r>
              <a:rPr lang="en-US" sz="3200" dirty="0" smtClean="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smtClean="0">
                <a:latin typeface="Consolas" panose="020B0609020204030204" pitchFamily="49" charset="0"/>
                <a:ea typeface="Courier New"/>
                <a:cs typeface="Consolas" panose="020B0609020204030204" pitchFamily="49" charset="0"/>
                <a:sym typeface="Courier New"/>
              </a:rPr>
              <a:t>order_status_c</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671513" y="376238"/>
            <a:ext cx="10848975" cy="6086475"/>
            <a:chOff x="423" y="237"/>
            <a:chExt cx="6834" cy="3834"/>
          </a:xfrm>
        </p:grpSpPr>
        <p:sp>
          <p:nvSpPr>
            <p:cNvPr id="8" name="AutoShape 3"/>
            <p:cNvSpPr>
              <a:spLocks noChangeAspect="1" noChangeArrowheads="1" noTextEdit="1"/>
            </p:cNvSpPr>
            <p:nvPr/>
          </p:nvSpPr>
          <p:spPr bwMode="auto">
            <a:xfrm>
              <a:off x="423" y="249"/>
              <a:ext cx="6834" cy="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a:off x="423" y="249"/>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p:cNvSpPr>
              <a:spLocks noChangeArrowheads="1"/>
            </p:cNvSpPr>
            <p:nvPr/>
          </p:nvSpPr>
          <p:spPr bwMode="auto">
            <a:xfrm>
              <a:off x="1973" y="249"/>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p:cNvSpPr>
              <a:spLocks noChangeArrowheads="1"/>
            </p:cNvSpPr>
            <p:nvPr/>
          </p:nvSpPr>
          <p:spPr bwMode="auto">
            <a:xfrm>
              <a:off x="423" y="674"/>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1973" y="674"/>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p:nvSpPr>
          <p:spPr bwMode="auto">
            <a:xfrm>
              <a:off x="423" y="1099"/>
              <a:ext cx="1550" cy="423"/>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p:nvSpPr>
          <p:spPr bwMode="auto">
            <a:xfrm>
              <a:off x="1973" y="1099"/>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p:cNvSpPr>
              <a:spLocks noChangeArrowheads="1"/>
            </p:cNvSpPr>
            <p:nvPr/>
          </p:nvSpPr>
          <p:spPr bwMode="auto">
            <a:xfrm>
              <a:off x="423" y="152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p:cNvSpPr>
              <a:spLocks noChangeArrowheads="1"/>
            </p:cNvSpPr>
            <p:nvPr/>
          </p:nvSpPr>
          <p:spPr bwMode="auto">
            <a:xfrm>
              <a:off x="1973" y="1523"/>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p:nvSpPr>
          <p:spPr bwMode="auto">
            <a:xfrm>
              <a:off x="423" y="1947"/>
              <a:ext cx="1550"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p:cNvSpPr>
              <a:spLocks noChangeArrowheads="1"/>
            </p:cNvSpPr>
            <p:nvPr/>
          </p:nvSpPr>
          <p:spPr bwMode="auto">
            <a:xfrm>
              <a:off x="1973" y="1948"/>
              <a:ext cx="5284"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p:cNvSpPr>
              <a:spLocks noChangeArrowheads="1"/>
            </p:cNvSpPr>
            <p:nvPr/>
          </p:nvSpPr>
          <p:spPr bwMode="auto">
            <a:xfrm>
              <a:off x="423" y="237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p:cNvSpPr>
              <a:spLocks noChangeArrowheads="1"/>
            </p:cNvSpPr>
            <p:nvPr/>
          </p:nvSpPr>
          <p:spPr bwMode="auto">
            <a:xfrm>
              <a:off x="1973" y="2373"/>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p:cNvSpPr>
              <a:spLocks noChangeArrowheads="1"/>
            </p:cNvSpPr>
            <p:nvPr/>
          </p:nvSpPr>
          <p:spPr bwMode="auto">
            <a:xfrm>
              <a:off x="423" y="2797"/>
              <a:ext cx="1550"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a:off x="1973" y="2797"/>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p:cNvSpPr>
              <a:spLocks noChangeArrowheads="1"/>
            </p:cNvSpPr>
            <p:nvPr/>
          </p:nvSpPr>
          <p:spPr bwMode="auto">
            <a:xfrm>
              <a:off x="423" y="3221"/>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p:cNvSpPr>
              <a:spLocks noChangeArrowheads="1"/>
            </p:cNvSpPr>
            <p:nvPr/>
          </p:nvSpPr>
          <p:spPr bwMode="auto">
            <a:xfrm>
              <a:off x="1973" y="3221"/>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p:cNvSpPr>
              <a:spLocks noChangeArrowheads="1"/>
            </p:cNvSpPr>
            <p:nvPr/>
          </p:nvSpPr>
          <p:spPr bwMode="auto">
            <a:xfrm>
              <a:off x="423" y="3646"/>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1973" y="3646"/>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73" y="237"/>
              <a:ext cx="0" cy="3834"/>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23" y="674"/>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23" y="109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a:off x="423" y="152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23" y="1948"/>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423" y="237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23" y="2797"/>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23" y="3221"/>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423" y="3646"/>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23" y="24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p:cNvSpPr>
              <a:spLocks noChangeArrowheads="1"/>
            </p:cNvSpPr>
            <p:nvPr/>
          </p:nvSpPr>
          <p:spPr bwMode="auto">
            <a:xfrm>
              <a:off x="482" y="383"/>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7:00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34"/>
            <p:cNvSpPr>
              <a:spLocks noChangeArrowheads="1"/>
            </p:cNvSpPr>
            <p:nvPr/>
          </p:nvSpPr>
          <p:spPr bwMode="auto">
            <a:xfrm>
              <a:off x="1006" y="383"/>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5"/>
            <p:cNvSpPr>
              <a:spLocks noChangeArrowheads="1"/>
            </p:cNvSpPr>
            <p:nvPr/>
          </p:nvSpPr>
          <p:spPr bwMode="auto">
            <a:xfrm>
              <a:off x="1094" y="383"/>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2031" y="383"/>
              <a:ext cx="9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BREAKFAST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2976" y="381"/>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4318" y="381"/>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482" y="807"/>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1006" y="807"/>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1094" y="807"/>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4"/>
            <p:cNvSpPr>
              <a:spLocks noChangeArrowheads="1"/>
            </p:cNvSpPr>
            <p:nvPr/>
          </p:nvSpPr>
          <p:spPr bwMode="auto">
            <a:xfrm>
              <a:off x="2031" y="807"/>
              <a:ext cx="2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Instructor and Course Introduction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5"/>
            <p:cNvSpPr>
              <a:spLocks noChangeArrowheads="1"/>
            </p:cNvSpPr>
            <p:nvPr/>
          </p:nvSpPr>
          <p:spPr bwMode="auto">
            <a:xfrm>
              <a:off x="482" y="1231"/>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8:10 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6"/>
            <p:cNvSpPr>
              <a:spLocks noChangeArrowheads="1"/>
            </p:cNvSpPr>
            <p:nvPr/>
          </p:nvSpPr>
          <p:spPr bwMode="auto">
            <a:xfrm>
              <a:off x="1006" y="123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7"/>
            <p:cNvSpPr>
              <a:spLocks noChangeArrowheads="1"/>
            </p:cNvSpPr>
            <p:nvPr/>
          </p:nvSpPr>
          <p:spPr bwMode="auto">
            <a:xfrm>
              <a:off x="1094" y="1231"/>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48"/>
            <p:cNvSpPr>
              <a:spLocks noChangeArrowheads="1"/>
            </p:cNvSpPr>
            <p:nvPr/>
          </p:nvSpPr>
          <p:spPr bwMode="auto">
            <a:xfrm>
              <a:off x="2031" y="1231"/>
              <a:ext cx="370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Introduction to R and RStudio for Reproducible Reporting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49"/>
            <p:cNvSpPr>
              <a:spLocks noChangeArrowheads="1"/>
            </p:cNvSpPr>
            <p:nvPr/>
          </p:nvSpPr>
          <p:spPr bwMode="auto">
            <a:xfrm>
              <a:off x="482" y="1656"/>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50"/>
            <p:cNvSpPr>
              <a:spLocks noChangeArrowheads="1"/>
            </p:cNvSpPr>
            <p:nvPr/>
          </p:nvSpPr>
          <p:spPr bwMode="auto">
            <a:xfrm>
              <a:off x="1006"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51"/>
            <p:cNvSpPr>
              <a:spLocks noChangeArrowheads="1"/>
            </p:cNvSpPr>
            <p:nvPr/>
          </p:nvSpPr>
          <p:spPr bwMode="auto">
            <a:xfrm>
              <a:off x="1094" y="1656"/>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2"/>
            <p:cNvSpPr>
              <a:spLocks noChangeArrowheads="1"/>
            </p:cNvSpPr>
            <p:nvPr/>
          </p:nvSpPr>
          <p:spPr bwMode="auto">
            <a:xfrm>
              <a:off x="2031" y="1656"/>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3"/>
            <p:cNvSpPr>
              <a:spLocks noChangeArrowheads="1"/>
            </p:cNvSpPr>
            <p:nvPr/>
          </p:nvSpPr>
          <p:spPr bwMode="auto">
            <a:xfrm>
              <a:off x="3310"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4"/>
            <p:cNvSpPr>
              <a:spLocks noChangeArrowheads="1"/>
            </p:cNvSpPr>
            <p:nvPr/>
          </p:nvSpPr>
          <p:spPr bwMode="auto">
            <a:xfrm>
              <a:off x="3760" y="165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5"/>
            <p:cNvSpPr>
              <a:spLocks noChangeArrowheads="1"/>
            </p:cNvSpPr>
            <p:nvPr/>
          </p:nvSpPr>
          <p:spPr bwMode="auto">
            <a:xfrm>
              <a:off x="4537"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6"/>
            <p:cNvSpPr>
              <a:spLocks noChangeArrowheads="1"/>
            </p:cNvSpPr>
            <p:nvPr/>
          </p:nvSpPr>
          <p:spPr bwMode="auto">
            <a:xfrm>
              <a:off x="5149" y="165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57"/>
            <p:cNvSpPr>
              <a:spLocks noChangeArrowheads="1"/>
            </p:cNvSpPr>
            <p:nvPr/>
          </p:nvSpPr>
          <p:spPr bwMode="auto">
            <a:xfrm>
              <a:off x="482" y="2081"/>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58"/>
            <p:cNvSpPr>
              <a:spLocks noChangeArrowheads="1"/>
            </p:cNvSpPr>
            <p:nvPr/>
          </p:nvSpPr>
          <p:spPr bwMode="auto">
            <a:xfrm>
              <a:off x="1085" y="208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59"/>
            <p:cNvSpPr>
              <a:spLocks noChangeArrowheads="1"/>
            </p:cNvSpPr>
            <p:nvPr/>
          </p:nvSpPr>
          <p:spPr bwMode="auto">
            <a:xfrm>
              <a:off x="1173" y="2081"/>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11:50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60"/>
            <p:cNvSpPr>
              <a:spLocks noChangeArrowheads="1"/>
            </p:cNvSpPr>
            <p:nvPr/>
          </p:nvSpPr>
          <p:spPr bwMode="auto">
            <a:xfrm>
              <a:off x="2031" y="2081"/>
              <a:ext cx="10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Data Wrangling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61"/>
            <p:cNvSpPr>
              <a:spLocks noChangeArrowheads="1"/>
            </p:cNvSpPr>
            <p:nvPr/>
          </p:nvSpPr>
          <p:spPr bwMode="auto">
            <a:xfrm>
              <a:off x="482" y="2506"/>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12:00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2"/>
            <p:cNvSpPr>
              <a:spLocks noChangeArrowheads="1"/>
            </p:cNvSpPr>
            <p:nvPr/>
          </p:nvSpPr>
          <p:spPr bwMode="auto">
            <a:xfrm>
              <a:off x="1085" y="250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3"/>
            <p:cNvSpPr>
              <a:spLocks noChangeArrowheads="1"/>
            </p:cNvSpPr>
            <p:nvPr/>
          </p:nvSpPr>
          <p:spPr bwMode="auto">
            <a:xfrm>
              <a:off x="1173" y="2506"/>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4"/>
            <p:cNvSpPr>
              <a:spLocks noChangeArrowheads="1"/>
            </p:cNvSpPr>
            <p:nvPr/>
          </p:nvSpPr>
          <p:spPr bwMode="auto">
            <a:xfrm>
              <a:off x="2031" y="2506"/>
              <a:ext cx="5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LUNCH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6"/>
            <p:cNvSpPr>
              <a:spLocks noChangeArrowheads="1"/>
            </p:cNvSpPr>
            <p:nvPr/>
          </p:nvSpPr>
          <p:spPr bwMode="auto">
            <a:xfrm>
              <a:off x="2742" y="250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8"/>
            <p:cNvSpPr>
              <a:spLocks noChangeArrowheads="1"/>
            </p:cNvSpPr>
            <p:nvPr/>
          </p:nvSpPr>
          <p:spPr bwMode="auto">
            <a:xfrm>
              <a:off x="4281" y="250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69"/>
            <p:cNvSpPr>
              <a:spLocks noChangeArrowheads="1"/>
            </p:cNvSpPr>
            <p:nvPr/>
          </p:nvSpPr>
          <p:spPr bwMode="auto">
            <a:xfrm>
              <a:off x="482" y="293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70"/>
            <p:cNvSpPr>
              <a:spLocks noChangeArrowheads="1"/>
            </p:cNvSpPr>
            <p:nvPr/>
          </p:nvSpPr>
          <p:spPr bwMode="auto">
            <a:xfrm>
              <a:off x="1006" y="293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Rectangle 71"/>
            <p:cNvSpPr>
              <a:spLocks noChangeArrowheads="1"/>
            </p:cNvSpPr>
            <p:nvPr/>
          </p:nvSpPr>
          <p:spPr bwMode="auto">
            <a:xfrm>
              <a:off x="1094" y="293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6" name="Rectangle 72"/>
            <p:cNvSpPr>
              <a:spLocks noChangeArrowheads="1"/>
            </p:cNvSpPr>
            <p:nvPr/>
          </p:nvSpPr>
          <p:spPr bwMode="auto">
            <a:xfrm>
              <a:off x="2031" y="2930"/>
              <a:ext cx="134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Data Understanding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Rectangle 73"/>
            <p:cNvSpPr>
              <a:spLocks noChangeArrowheads="1"/>
            </p:cNvSpPr>
            <p:nvPr/>
          </p:nvSpPr>
          <p:spPr bwMode="auto">
            <a:xfrm>
              <a:off x="482" y="3355"/>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4"/>
            <p:cNvSpPr>
              <a:spLocks noChangeArrowheads="1"/>
            </p:cNvSpPr>
            <p:nvPr/>
          </p:nvSpPr>
          <p:spPr bwMode="auto">
            <a:xfrm>
              <a:off x="1006"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5"/>
            <p:cNvSpPr>
              <a:spLocks noChangeArrowheads="1"/>
            </p:cNvSpPr>
            <p:nvPr/>
          </p:nvSpPr>
          <p:spPr bwMode="auto">
            <a:xfrm>
              <a:off x="1094" y="3355"/>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6"/>
            <p:cNvSpPr>
              <a:spLocks noChangeArrowheads="1"/>
            </p:cNvSpPr>
            <p:nvPr/>
          </p:nvSpPr>
          <p:spPr bwMode="auto">
            <a:xfrm>
              <a:off x="2031" y="3355"/>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7"/>
            <p:cNvSpPr>
              <a:spLocks noChangeArrowheads="1"/>
            </p:cNvSpPr>
            <p:nvPr/>
          </p:nvSpPr>
          <p:spPr bwMode="auto">
            <a:xfrm>
              <a:off x="3310"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8"/>
            <p:cNvSpPr>
              <a:spLocks noChangeArrowheads="1"/>
            </p:cNvSpPr>
            <p:nvPr/>
          </p:nvSpPr>
          <p:spPr bwMode="auto">
            <a:xfrm>
              <a:off x="3711" y="3355"/>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BALLROOM LOBBY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79"/>
            <p:cNvSpPr>
              <a:spLocks noChangeArrowheads="1"/>
            </p:cNvSpPr>
            <p:nvPr/>
          </p:nvSpPr>
          <p:spPr bwMode="auto">
            <a:xfrm>
              <a:off x="5087"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0"/>
            <p:cNvSpPr>
              <a:spLocks noChangeArrowheads="1"/>
            </p:cNvSpPr>
            <p:nvPr/>
          </p:nvSpPr>
          <p:spPr bwMode="auto">
            <a:xfrm>
              <a:off x="5149" y="3337"/>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81"/>
            <p:cNvSpPr>
              <a:spLocks noChangeArrowheads="1"/>
            </p:cNvSpPr>
            <p:nvPr/>
          </p:nvSpPr>
          <p:spPr bwMode="auto">
            <a:xfrm>
              <a:off x="482" y="378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2"/>
            <p:cNvSpPr>
              <a:spLocks noChangeArrowheads="1"/>
            </p:cNvSpPr>
            <p:nvPr/>
          </p:nvSpPr>
          <p:spPr bwMode="auto">
            <a:xfrm>
              <a:off x="1006" y="378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3"/>
            <p:cNvSpPr>
              <a:spLocks noChangeArrowheads="1"/>
            </p:cNvSpPr>
            <p:nvPr/>
          </p:nvSpPr>
          <p:spPr bwMode="auto">
            <a:xfrm>
              <a:off x="1094" y="378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5:00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84"/>
            <p:cNvSpPr>
              <a:spLocks noChangeArrowheads="1"/>
            </p:cNvSpPr>
            <p:nvPr/>
          </p:nvSpPr>
          <p:spPr bwMode="auto">
            <a:xfrm>
              <a:off x="2031" y="3780"/>
              <a:ext cx="170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Exploratory Data Analysis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a:t>
            </a:r>
            <a:br>
              <a:rPr lang="en-US" dirty="0" smtClean="0">
                <a:solidFill>
                  <a:srgbClr val="000000"/>
                </a:solidFill>
              </a:rPr>
            </a:br>
            <a:r>
              <a:rPr lang="en-US" dirty="0" smtClean="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 xmlns:a16="http://schemas.microsoft.com/office/drawing/2014/main" val="20000"/>
                    </a:ext>
                  </a:extLst>
                </a:gridCol>
                <a:gridCol w="1744102">
                  <a:extLst>
                    <a:ext uri="{9D8B030D-6E8A-4147-A177-3AD203B41FA5}">
                      <a16:colId xmlns=""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 xmlns:a16="http://schemas.microsoft.com/office/drawing/2014/main" val="20000"/>
                    </a:ext>
                  </a:extLst>
                </a:gridCol>
                <a:gridCol w="1704323">
                  <a:extLst>
                    <a:ext uri="{9D8B030D-6E8A-4147-A177-3AD203B41FA5}">
                      <a16:colId xmlns=""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 xmlns:a16="http://schemas.microsoft.com/office/drawing/2014/main" val="20000"/>
                    </a:ext>
                  </a:extLst>
                </a:gridCol>
                <a:gridCol w="853440">
                  <a:extLst>
                    <a:ext uri="{9D8B030D-6E8A-4147-A177-3AD203B41FA5}">
                      <a16:colId xmlns="" xmlns:a16="http://schemas.microsoft.com/office/drawing/2014/main" val="20001"/>
                    </a:ext>
                  </a:extLst>
                </a:gridCol>
                <a:gridCol w="1975895">
                  <a:extLst>
                    <a:ext uri="{9D8B030D-6E8A-4147-A177-3AD203B41FA5}">
                      <a16:colId xmlns="" xmlns:a16="http://schemas.microsoft.com/office/drawing/2014/main" val="20002"/>
                    </a:ext>
                  </a:extLst>
                </a:gridCol>
                <a:gridCol w="885524">
                  <a:extLst>
                    <a:ext uri="{9D8B030D-6E8A-4147-A177-3AD203B41FA5}">
                      <a16:colId xmlns="" xmlns:a16="http://schemas.microsoft.com/office/drawing/2014/main" val="20003"/>
                    </a:ext>
                  </a:extLst>
                </a:gridCol>
                <a:gridCol w="1744102">
                  <a:extLst>
                    <a:ext uri="{9D8B030D-6E8A-4147-A177-3AD203B41FA5}">
                      <a16:colId xmlns=""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 xmlns:a16="http://schemas.microsoft.com/office/drawing/2014/main" val="20000"/>
                    </a:ext>
                  </a:extLst>
                </a:gridCol>
                <a:gridCol w="540777">
                  <a:extLst>
                    <a:ext uri="{9D8B030D-6E8A-4147-A177-3AD203B41FA5}">
                      <a16:colId xmlns="" xmlns:a16="http://schemas.microsoft.com/office/drawing/2014/main" val="20001"/>
                    </a:ext>
                  </a:extLst>
                </a:gridCol>
                <a:gridCol w="782777">
                  <a:extLst>
                    <a:ext uri="{9D8B030D-6E8A-4147-A177-3AD203B41FA5}">
                      <a16:colId xmlns="" xmlns:a16="http://schemas.microsoft.com/office/drawing/2014/main" val="20002"/>
                    </a:ext>
                  </a:extLst>
                </a:gridCol>
                <a:gridCol w="963012">
                  <a:extLst>
                    <a:ext uri="{9D8B030D-6E8A-4147-A177-3AD203B41FA5}">
                      <a16:colId xmlns=""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 xmlns:a16="http://schemas.microsoft.com/office/drawing/2014/main" val="20000"/>
                    </a:ext>
                  </a:extLst>
                </a:gridCol>
                <a:gridCol w="540777">
                  <a:extLst>
                    <a:ext uri="{9D8B030D-6E8A-4147-A177-3AD203B41FA5}">
                      <a16:colId xmlns="" xmlns:a16="http://schemas.microsoft.com/office/drawing/2014/main" val="20001"/>
                    </a:ext>
                  </a:extLst>
                </a:gridCol>
                <a:gridCol w="782777">
                  <a:extLst>
                    <a:ext uri="{9D8B030D-6E8A-4147-A177-3AD203B41FA5}">
                      <a16:colId xmlns="" xmlns:a16="http://schemas.microsoft.com/office/drawing/2014/main" val="20002"/>
                    </a:ext>
                  </a:extLst>
                </a:gridCol>
                <a:gridCol w="963012">
                  <a:extLst>
                    <a:ext uri="{9D8B030D-6E8A-4147-A177-3AD203B41FA5}">
                      <a16:colId xmlns=""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28700" y="1714500"/>
            <a:ext cx="1005916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Refine data by deriving features of interest from raw data</a:t>
            </a: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 xmlns:a16="http://schemas.microsoft.com/office/drawing/2014/main" val="20000"/>
                    </a:ext>
                  </a:extLst>
                </a:gridCol>
                <a:gridCol w="4902148">
                  <a:extLst>
                    <a:ext uri="{9D8B030D-6E8A-4147-A177-3AD203B41FA5}">
                      <a16:colId xmlns=""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3</a:t>
            </a:r>
            <a:endParaRPr lang="en-US" dirty="0">
              <a:solidFill>
                <a:srgbClr val="005493"/>
              </a:solidFill>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Calibri"/>
                <a:ea typeface="Calibri"/>
                <a:cs typeface="Calibri"/>
                <a:sym typeface="Calibri"/>
              </a:rPr>
              <a:t>Use filter() with the </a:t>
            </a:r>
            <a:r>
              <a:rPr lang="en-US" sz="3200" dirty="0">
                <a:solidFill>
                  <a:srgbClr val="005493"/>
                </a:solidFill>
                <a:latin typeface="Calibri"/>
                <a:ea typeface="Calibri"/>
                <a:cs typeface="Calibri"/>
                <a:sym typeface="Calibri"/>
              </a:rPr>
              <a:t>logical operators to </a:t>
            </a:r>
            <a:r>
              <a:rPr lang="en-US" sz="3200" dirty="0" smtClean="0">
                <a:solidFill>
                  <a:srgbClr val="005493"/>
                </a:solidFill>
                <a:latin typeface="Calibri"/>
                <a:ea typeface="Calibri"/>
                <a:cs typeface="Calibri"/>
                <a:sym typeface="Calibri"/>
              </a:rPr>
              <a:t>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a:t>
            </a:r>
            <a:r>
              <a:rPr lang="en-US" sz="2800" dirty="0" smtClean="0">
                <a:solidFill>
                  <a:srgbClr val="005493"/>
                </a:solidFill>
                <a:latin typeface="Calibri"/>
                <a:ea typeface="Calibri"/>
                <a:cs typeface="Calibri"/>
                <a:sym typeface="Calibri"/>
              </a:rPr>
              <a:t>"Final result"</a:t>
            </a: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All </a:t>
            </a:r>
            <a:r>
              <a:rPr lang="en-US" sz="2800" dirty="0">
                <a:solidFill>
                  <a:srgbClr val="005493"/>
                </a:solidFill>
                <a:latin typeface="Calibri"/>
                <a:ea typeface="Calibri"/>
                <a:cs typeface="Calibri"/>
                <a:sym typeface="Calibri"/>
              </a:rPr>
              <a:t>of the orders where </a:t>
            </a:r>
            <a:r>
              <a:rPr lang="en-US" sz="2800" b="1"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proc_code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3.</a:t>
            </a:r>
            <a:r>
              <a:rPr lang="en-US" sz="2652" dirty="0">
                <a:latin typeface="Calibri"/>
                <a:ea typeface="Calibri"/>
                <a:cs typeface="Calibri"/>
                <a:sym typeface="Calibri"/>
              </a:rPr>
              <a:t>	</a:t>
            </a:r>
            <a:r>
              <a:rPr lang="en-US" sz="2652" dirty="0" smtClean="0">
                <a:latin typeface="Calibri"/>
                <a:ea typeface="Calibri"/>
                <a:cs typeface="Calibri"/>
                <a:sym typeface="Calibri"/>
              </a:rPr>
              <a:t>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Filter(Orders</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4.</a:t>
            </a:r>
            <a:r>
              <a:rPr lang="en-US" sz="2652" dirty="0">
                <a:latin typeface="Calibri"/>
                <a:ea typeface="Calibri"/>
                <a:cs typeface="Calibri"/>
                <a:sym typeface="Calibri"/>
              </a:rPr>
              <a:t>	</a:t>
            </a:r>
            <a:r>
              <a:rPr lang="en-US" sz="2652" dirty="0" smtClean="0">
                <a:latin typeface="Calibri"/>
                <a:ea typeface="Calibri"/>
                <a:cs typeface="Calibri"/>
                <a:sym typeface="Calibri"/>
              </a:rPr>
              <a:t>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 xmlns:a16="http://schemas.microsoft.com/office/drawing/2014/main" val="20000"/>
                    </a:ext>
                  </a:extLst>
                </a:gridCol>
                <a:gridCol w="1099594">
                  <a:extLst>
                    <a:ext uri="{9D8B030D-6E8A-4147-A177-3AD203B41FA5}">
                      <a16:colId xmlns="" xmlns:a16="http://schemas.microsoft.com/office/drawing/2014/main" val="20001"/>
                    </a:ext>
                  </a:extLst>
                </a:gridCol>
                <a:gridCol w="2002421">
                  <a:extLst>
                    <a:ext uri="{9D8B030D-6E8A-4147-A177-3AD203B41FA5}">
                      <a16:colId xmlns="" xmlns:a16="http://schemas.microsoft.com/office/drawing/2014/main" val="20002"/>
                    </a:ext>
                  </a:extLst>
                </a:gridCol>
                <a:gridCol w="1192193">
                  <a:extLst>
                    <a:ext uri="{9D8B030D-6E8A-4147-A177-3AD203B41FA5}">
                      <a16:colId xmlns=""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 xmlns:a16="http://schemas.microsoft.com/office/drawing/2014/main" val="20000"/>
                    </a:ext>
                  </a:extLst>
                </a:gridCol>
                <a:gridCol w="2850598">
                  <a:extLst>
                    <a:ext uri="{9D8B030D-6E8A-4147-A177-3AD203B41FA5}">
                      <a16:colId xmlns=""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4</a:t>
            </a:r>
            <a:endParaRPr lang="en-US" dirty="0">
              <a:solidFill>
                <a:srgbClr val="005493"/>
              </a:solidFill>
            </a:endParaRP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for any of </a:t>
            </a:r>
            <a:r>
              <a:rPr lang="en-US" sz="2800" dirty="0">
                <a:solidFill>
                  <a:srgbClr val="005493"/>
                </a:solidFill>
                <a:latin typeface="Calibri"/>
                <a:ea typeface="Calibri"/>
                <a:cs typeface="Calibri"/>
                <a:sym typeface="Calibri"/>
              </a:rPr>
              <a:t>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 xmlns:a16="http://schemas.microsoft.com/office/drawing/2014/main" val="20000"/>
                    </a:ext>
                  </a:extLst>
                </a:gridCol>
                <a:gridCol w="1191429">
                  <a:extLst>
                    <a:ext uri="{9D8B030D-6E8A-4147-A177-3AD203B41FA5}">
                      <a16:colId xmlns="" xmlns:a16="http://schemas.microsoft.com/office/drawing/2014/main" val="20001"/>
                    </a:ext>
                  </a:extLst>
                </a:gridCol>
                <a:gridCol w="1795611">
                  <a:extLst>
                    <a:ext uri="{9D8B030D-6E8A-4147-A177-3AD203B41FA5}">
                      <a16:colId xmlns="" xmlns:a16="http://schemas.microsoft.com/office/drawing/2014/main" val="20002"/>
                    </a:ext>
                  </a:extLst>
                </a:gridCol>
                <a:gridCol w="128016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 xmlns:a16="http://schemas.microsoft.com/office/drawing/2014/main" val="20000"/>
                    </a:ext>
                  </a:extLst>
                </a:gridCol>
                <a:gridCol w="1059904">
                  <a:extLst>
                    <a:ext uri="{9D8B030D-6E8A-4147-A177-3AD203B41FA5}">
                      <a16:colId xmlns="" xmlns:a16="http://schemas.microsoft.com/office/drawing/2014/main" val="20001"/>
                    </a:ext>
                  </a:extLst>
                </a:gridCol>
                <a:gridCol w="1799822">
                  <a:extLst>
                    <a:ext uri="{9D8B030D-6E8A-4147-A177-3AD203B41FA5}">
                      <a16:colId xmlns="" xmlns:a16="http://schemas.microsoft.com/office/drawing/2014/main" val="20002"/>
                    </a:ext>
                  </a:extLst>
                </a:gridCol>
                <a:gridCol w="129032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 xmlns:a16="http://schemas.microsoft.com/office/drawing/2014/main" val="20000"/>
                    </a:ext>
                  </a:extLst>
                </a:gridCol>
                <a:gridCol w="1172247">
                  <a:extLst>
                    <a:ext uri="{9D8B030D-6E8A-4147-A177-3AD203B41FA5}">
                      <a16:colId xmlns="" xmlns:a16="http://schemas.microsoft.com/office/drawing/2014/main" val="20001"/>
                    </a:ext>
                  </a:extLst>
                </a:gridCol>
                <a:gridCol w="1804633">
                  <a:extLst>
                    <a:ext uri="{9D8B030D-6E8A-4147-A177-3AD203B41FA5}">
                      <a16:colId xmlns="" xmlns:a16="http://schemas.microsoft.com/office/drawing/2014/main" val="20002"/>
                    </a:ext>
                  </a:extLst>
                </a:gridCol>
                <a:gridCol w="1270001">
                  <a:extLst>
                    <a:ext uri="{9D8B030D-6E8A-4147-A177-3AD203B41FA5}">
                      <a16:colId xmlns=""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 xmlns:a16="http://schemas.microsoft.com/office/drawing/2014/main" val="20000"/>
                    </a:ext>
                  </a:extLst>
                </a:gridCol>
                <a:gridCol w="1191429">
                  <a:extLst>
                    <a:ext uri="{9D8B030D-6E8A-4147-A177-3AD203B41FA5}">
                      <a16:colId xmlns="" xmlns:a16="http://schemas.microsoft.com/office/drawing/2014/main" val="20001"/>
                    </a:ext>
                  </a:extLst>
                </a:gridCol>
                <a:gridCol w="1795611">
                  <a:extLst>
                    <a:ext uri="{9D8B030D-6E8A-4147-A177-3AD203B41FA5}">
                      <a16:colId xmlns="" xmlns:a16="http://schemas.microsoft.com/office/drawing/2014/main" val="20002"/>
                    </a:ext>
                  </a:extLst>
                </a:gridCol>
                <a:gridCol w="1280160">
                  <a:extLst>
                    <a:ext uri="{9D8B030D-6E8A-4147-A177-3AD203B41FA5}">
                      <a16:colId xmlns=""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smtClean="0">
                <a:solidFill>
                  <a:srgbClr val="005493"/>
                </a:solidFill>
                <a:sym typeface="Arial"/>
              </a:rPr>
              <a:t>5</a:t>
            </a:r>
            <a:endParaRPr lang="en-US" sz="5400" dirty="0">
              <a:solidFill>
                <a:srgbClr val="005493"/>
              </a:solidFill>
              <a:sym typeface="Arial"/>
            </a:endParaRP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a:t>
            </a:r>
            <a:r>
              <a:rPr lang="en-US" sz="2800" dirty="0" smtClean="0">
                <a:solidFill>
                  <a:srgbClr val="005493"/>
                </a:solidFill>
                <a:latin typeface="Calibri"/>
                <a:ea typeface="Calibri"/>
                <a:cs typeface="Calibri"/>
                <a:sym typeface="Calibri"/>
              </a:rPr>
              <a:t>column to </a:t>
            </a:r>
            <a:r>
              <a:rPr lang="en-US" sz="2800" dirty="0">
                <a:solidFill>
                  <a:srgbClr val="005493"/>
                </a:solidFill>
                <a:latin typeface="Calibri"/>
                <a:ea typeface="Calibri"/>
                <a:cs typeface="Calibri"/>
                <a:sym typeface="Calibri"/>
              </a:rPr>
              <a:t>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6803" marR="2721" lvl="2">
              <a:buClr>
                <a:srgbClr val="0070C0"/>
              </a:buClr>
            </a:pPr>
            <a:r>
              <a:rPr lang="en-US" sz="2800" dirty="0" smtClean="0">
                <a:solidFill>
                  <a:srgbClr val="005493"/>
                </a:solidFill>
                <a:latin typeface="Calibri"/>
                <a:ea typeface="Calibri"/>
                <a:cs typeface="Calibri"/>
                <a:sym typeface="Calibri"/>
              </a:rPr>
              <a:t>Explore </a:t>
            </a:r>
            <a:r>
              <a:rPr lang="en-US" sz="2800" dirty="0">
                <a:solidFill>
                  <a:srgbClr val="005493"/>
                </a:solidFill>
                <a:latin typeface="Calibri"/>
                <a:ea typeface="Calibri"/>
                <a:cs typeface="Calibri"/>
                <a:sym typeface="Calibri"/>
              </a:rPr>
              <a:t>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smtClean="0"/>
              <a:t>Who is ordering the wrong kind of vitamin D?</a:t>
            </a:r>
            <a:endParaRPr lang="en-US" sz="3200" dirty="0"/>
          </a:p>
        </p:txBody>
      </p:sp>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4. CHALLENGE- Use </a:t>
            </a:r>
            <a:r>
              <a:rPr lang="en-US" sz="2800" dirty="0" smtClean="0">
                <a:solidFill>
                  <a:srgbClr val="005493"/>
                </a:solidFill>
                <a:latin typeface="Calibri"/>
                <a:ea typeface="Calibri"/>
                <a:cs typeface="Calibri"/>
                <a:sym typeface="Calibri"/>
              </a:rPr>
              <a:t>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 xmlns:a16="http://schemas.microsoft.com/office/drawing/2014/main" val="20000"/>
                    </a:ext>
                  </a:extLst>
                </a:gridCol>
                <a:gridCol w="306698">
                  <a:extLst>
                    <a:ext uri="{9D8B030D-6E8A-4147-A177-3AD203B41FA5}">
                      <a16:colId xmlns=""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 xmlns:a16="http://schemas.microsoft.com/office/drawing/2014/main" val="20000"/>
                    </a:ext>
                  </a:extLst>
                </a:gridCol>
                <a:gridCol w="261506">
                  <a:extLst>
                    <a:ext uri="{9D8B030D-6E8A-4147-A177-3AD203B41FA5}">
                      <a16:colId xmlns="" xmlns:a16="http://schemas.microsoft.com/office/drawing/2014/main" val="20001"/>
                    </a:ext>
                  </a:extLst>
                </a:gridCol>
                <a:gridCol w="261506">
                  <a:extLst>
                    <a:ext uri="{9D8B030D-6E8A-4147-A177-3AD203B41FA5}">
                      <a16:colId xmlns="" xmlns:a16="http://schemas.microsoft.com/office/drawing/2014/main" val="20002"/>
                    </a:ext>
                  </a:extLst>
                </a:gridCol>
                <a:gridCol w="261506">
                  <a:extLst>
                    <a:ext uri="{9D8B030D-6E8A-4147-A177-3AD203B41FA5}">
                      <a16:colId xmlns=""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 xmlns:a16="http://schemas.microsoft.com/office/drawing/2014/main" val="20000"/>
                    </a:ext>
                  </a:extLst>
                </a:gridCol>
                <a:gridCol w="197908">
                  <a:extLst>
                    <a:ext uri="{9D8B030D-6E8A-4147-A177-3AD203B41FA5}">
                      <a16:colId xmlns="" xmlns:a16="http://schemas.microsoft.com/office/drawing/2014/main" val="20001"/>
                    </a:ext>
                  </a:extLst>
                </a:gridCol>
                <a:gridCol w="286473">
                  <a:extLst>
                    <a:ext uri="{9D8B030D-6E8A-4147-A177-3AD203B41FA5}">
                      <a16:colId xmlns="" xmlns:a16="http://schemas.microsoft.com/office/drawing/2014/main" val="20002"/>
                    </a:ext>
                  </a:extLst>
                </a:gridCol>
                <a:gridCol w="352433">
                  <a:extLst>
                    <a:ext uri="{9D8B030D-6E8A-4147-A177-3AD203B41FA5}">
                      <a16:colId xmlns=""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 xmlns:a16="http://schemas.microsoft.com/office/drawing/2014/main" val="20000"/>
                    </a:ext>
                  </a:extLst>
                </a:gridCol>
                <a:gridCol w="2231201">
                  <a:extLst>
                    <a:ext uri="{9D8B030D-6E8A-4147-A177-3AD203B41FA5}">
                      <a16:colId xmlns=""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 xmlns:a16="http://schemas.microsoft.com/office/drawing/2014/main" val="20000"/>
                    </a:ext>
                  </a:extLst>
                </a:gridCol>
                <a:gridCol w="2231201">
                  <a:extLst>
                    <a:ext uri="{9D8B030D-6E8A-4147-A177-3AD203B41FA5}">
                      <a16:colId xmlns=""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smtClean="0">
                <a:latin typeface="Calibri"/>
                <a:ea typeface="Calibri"/>
                <a:cs typeface="Calibri"/>
                <a:sym typeface="Calibri"/>
              </a:rPr>
              <a:t>dplyr</a:t>
            </a:r>
            <a:r>
              <a:rPr lang="en-US" sz="3200" dirty="0" smtClean="0">
                <a:latin typeface="Calibri"/>
                <a:ea typeface="Calibri"/>
                <a:cs typeface="Calibri"/>
                <a:sym typeface="Calibri"/>
              </a:rPr>
              <a:t>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 xmlns:a16="http://schemas.microsoft.com/office/drawing/2014/main" val="20000"/>
                    </a:ext>
                  </a:extLst>
                </a:gridCol>
                <a:gridCol w="4767943">
                  <a:extLst>
                    <a:ext uri="{9D8B030D-6E8A-4147-A177-3AD203B41FA5}">
                      <a16:colId xmlns="" xmlns:a16="http://schemas.microsoft.com/office/drawing/2014/main" val="20001"/>
                    </a:ext>
                  </a:extLst>
                </a:gridCol>
                <a:gridCol w="3663731">
                  <a:extLst>
                    <a:ext uri="{9D8B030D-6E8A-4147-A177-3AD203B41FA5}">
                      <a16:colId xmlns=""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Final Challenge</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either:</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"Clinic </a:t>
            </a:r>
            <a:r>
              <a:rPr lang="en-US" sz="3200" dirty="0">
                <a:solidFill>
                  <a:srgbClr val="005493"/>
                </a:solidFill>
                <a:latin typeface="Calibri" panose="020F0502020204030204" pitchFamily="34" charset="0"/>
                <a:ea typeface="Calibri"/>
                <a:cs typeface="Consolas" panose="020B0609020204030204" pitchFamily="49" charset="0"/>
                <a:sym typeface="Calibri"/>
              </a:rPr>
              <a:t>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Provider 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None</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Conditionally </a:t>
            </a:r>
            <a:r>
              <a:rPr lang="en-US" sz="3200" dirty="0">
                <a:solidFill>
                  <a:srgbClr val="005493"/>
                </a:solidFill>
                <a:latin typeface="Calibri" panose="020F0502020204030204" pitchFamily="34" charset="0"/>
                <a:ea typeface="Calibri"/>
                <a:cs typeface="Consolas" panose="020B0609020204030204" pitchFamily="49" charset="0"/>
                <a:sym typeface="Calibri"/>
              </a:rPr>
              <a:t>replace these with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r>
              <a:rPr lang="en-US" sz="3600" b="1" dirty="0">
                <a:solidFill>
                  <a:srgbClr val="005493"/>
                </a:solidFill>
                <a:latin typeface="Calibri" panose="020F0502020204030204" pitchFamily="34" charset="0"/>
                <a:ea typeface="Calibri"/>
                <a:cs typeface="Consolas" panose="020B0609020204030204" pitchFamily="49" charset="0"/>
                <a:sym typeface="Calibri"/>
              </a:rPr>
              <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a:t>
            </a:r>
            <a:r>
              <a:rPr lang="en-US" sz="3200" dirty="0" smtClean="0">
                <a:latin typeface="Calibri"/>
                <a:ea typeface="Calibri"/>
                <a:cs typeface="Calibri"/>
                <a:sym typeface="Calibri"/>
              </a:rPr>
              <a:t>frame as </a:t>
            </a:r>
            <a:r>
              <a:rPr lang="en-US" sz="3200" dirty="0">
                <a:latin typeface="Calibri"/>
                <a:ea typeface="Calibri"/>
                <a:cs typeface="Calibri"/>
                <a:sym typeface="Calibri"/>
              </a:rPr>
              <a:t>its first argument and  returns a data </a:t>
            </a:r>
            <a:r>
              <a:rPr lang="en-US" sz="3200" dirty="0" smtClean="0">
                <a:latin typeface="Calibri"/>
                <a:ea typeface="Calibri"/>
                <a:cs typeface="Calibri"/>
                <a:sym typeface="Calibri"/>
              </a:rPr>
              <a:t>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Trebuchet MS"/>
                  <a:ea typeface="Trebuchet MS"/>
                  <a:cs typeface="Trebuchet MS"/>
                  <a:sym typeface="Trebuchet MS"/>
                </a:rPr>
                <a:t>specific  </a:t>
              </a:r>
              <a:r>
                <a:rPr lang="en-US" sz="2800" b="1" dirty="0">
                  <a:solidFill>
                    <a:srgbClr val="FFFFFF"/>
                  </a:solidFill>
                  <a:latin typeface="Trebuchet MS"/>
                  <a:ea typeface="Trebuchet MS"/>
                  <a:cs typeface="Trebuchet MS"/>
                  <a:sym typeface="Trebuchet MS"/>
                </a:rPr>
                <a:t>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22106</TotalTime>
  <Words>5605</Words>
  <Application>Microsoft Office PowerPoint</Application>
  <PresentationFormat>Widescreen</PresentationFormat>
  <Paragraphs>949</Paragraphs>
  <Slides>74</Slides>
  <Notes>74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74</vt:i4>
      </vt:variant>
    </vt:vector>
  </HeadingPairs>
  <TitlesOfParts>
    <vt:vector size="87"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Data Wrangling in R</vt:lpstr>
      <vt:lpstr>PowerPoint Presentation</vt:lpstr>
      <vt:lpstr>Goals and Objectives</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PowerPoint Presentation</vt:lpstr>
      <vt:lpstr>select() helpers</vt:lpstr>
      <vt:lpstr>select() helpers</vt:lpstr>
      <vt:lpstr>PowerPoint Presentation</vt:lpstr>
      <vt:lpstr>PowerPoint Presentation</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202</cp:revision>
  <cp:lastPrinted>2019-05-03T14:53:33Z</cp:lastPrinted>
  <dcterms:modified xsi:type="dcterms:W3CDTF">2019-05-03T20:27:57Z</dcterms:modified>
</cp:coreProperties>
</file>